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3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E5"/>
    <a:srgbClr val="FFEEB9"/>
    <a:srgbClr val="FFE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5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F4F26-A887-4921-9A6A-B3D181E459E3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488BC-DF48-490C-802B-E89C77EB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75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this</a:t>
            </a:r>
            <a:r>
              <a:rPr lang="en-US" baseline="0" dirty="0" smtClean="0"/>
              <a:t> underground body of water will rise and break out in especially low lying areas, and otherwise reduce the unsaturated zone.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095EE-F489-4285-A4B0-BEDFFE99376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0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5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5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2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6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3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5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2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3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0C2CC-6B56-4DAB-97F4-1BEA770D78D1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4DDA4-CF98-4814-A3A4-41BECAD2A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1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9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Precipitation &amp; SLR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Rainfall can infiltrate into pervious soil</a:t>
            </a:r>
          </a:p>
          <a:p>
            <a:r>
              <a:rPr lang="en-US" dirty="0" smtClean="0"/>
              <a:t>Finite capacity to absorb water</a:t>
            </a:r>
          </a:p>
          <a:p>
            <a:r>
              <a:rPr lang="en-US" dirty="0" smtClean="0"/>
              <a:t>When precipitation rate exceeds infiltration capacity, there is overland flow</a:t>
            </a:r>
          </a:p>
          <a:p>
            <a:r>
              <a:rPr lang="en-US" dirty="0" smtClean="0"/>
              <a:t>Lack of drainage for rainfall </a:t>
            </a:r>
          </a:p>
          <a:p>
            <a:pPr lvl="1"/>
            <a:r>
              <a:rPr lang="en-US" dirty="0" smtClean="0"/>
              <a:t>Strom drain backflow from ocean</a:t>
            </a:r>
          </a:p>
          <a:p>
            <a:pPr lvl="1"/>
            <a:r>
              <a:rPr lang="en-US" dirty="0" smtClean="0"/>
              <a:t>Increased ponding due to higher groundwater table and reduced infiltration space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9" descr="Fig1_Rotzoll2revise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1"/>
            <a:ext cx="9144000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 rot="150054">
            <a:off x="1117925" y="3672942"/>
            <a:ext cx="8915400" cy="1216026"/>
          </a:xfrm>
          <a:custGeom>
            <a:avLst/>
            <a:gdLst>
              <a:gd name="connsiteX0" fmla="*/ 8477184 w 9457392"/>
              <a:gd name="connsiteY0" fmla="*/ 1402928 h 1520569"/>
              <a:gd name="connsiteX1" fmla="*/ 1128117 w 9457392"/>
              <a:gd name="connsiteY1" fmla="*/ 1335195 h 1520569"/>
              <a:gd name="connsiteX2" fmla="*/ 789451 w 9457392"/>
              <a:gd name="connsiteY2" fmla="*/ 386928 h 1520569"/>
              <a:gd name="connsiteX3" fmla="*/ 8544917 w 9457392"/>
              <a:gd name="connsiteY3" fmla="*/ 48261 h 1520569"/>
              <a:gd name="connsiteX4" fmla="*/ 8477184 w 9457392"/>
              <a:gd name="connsiteY4" fmla="*/ 1402928 h 1520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57392" h="1520569">
                <a:moveTo>
                  <a:pt x="8477184" y="1402928"/>
                </a:moveTo>
                <a:cubicBezTo>
                  <a:pt x="7241051" y="1617417"/>
                  <a:pt x="2409406" y="1504528"/>
                  <a:pt x="1128117" y="1335195"/>
                </a:cubicBezTo>
                <a:cubicBezTo>
                  <a:pt x="-153172" y="1165862"/>
                  <a:pt x="-446682" y="601417"/>
                  <a:pt x="789451" y="386928"/>
                </a:cubicBezTo>
                <a:cubicBezTo>
                  <a:pt x="2025584" y="172439"/>
                  <a:pt x="7260806" y="-115428"/>
                  <a:pt x="8544917" y="48261"/>
                </a:cubicBezTo>
                <a:cubicBezTo>
                  <a:pt x="9829028" y="211950"/>
                  <a:pt x="9713317" y="1188439"/>
                  <a:pt x="8477184" y="140292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51000"/>
                  <a:satMod val="130000"/>
                  <a:alpha val="44000"/>
                </a:schemeClr>
              </a:gs>
              <a:gs pos="80000">
                <a:schemeClr val="accent1">
                  <a:shade val="93000"/>
                  <a:satMod val="130000"/>
                  <a:alpha val="44000"/>
                </a:schemeClr>
              </a:gs>
              <a:gs pos="100000">
                <a:schemeClr val="accent1">
                  <a:shade val="94000"/>
                  <a:satMod val="135000"/>
                  <a:alpha val="44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52400" y="2286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Groundwater </a:t>
            </a:r>
            <a:r>
              <a:rPr lang="en-US" sz="36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Inundation </a:t>
            </a:r>
            <a:r>
              <a:rPr lang="en-US" sz="3600" b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&amp; Rainfall</a:t>
            </a:r>
            <a:endParaRPr lang="en-US" sz="3600" b="1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50180" name="TextBox 11"/>
          <p:cNvSpPr txBox="1">
            <a:spLocks noChangeArrowheads="1"/>
          </p:cNvSpPr>
          <p:nvPr/>
        </p:nvSpPr>
        <p:spPr bwMode="auto">
          <a:xfrm>
            <a:off x="304801" y="6096001"/>
            <a:ext cx="8379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 err="1"/>
              <a:t>Rotzoll</a:t>
            </a:r>
            <a:r>
              <a:rPr lang="en-US" sz="1200" dirty="0"/>
              <a:t>, K., and Fletcher, C. </a:t>
            </a:r>
            <a:r>
              <a:rPr lang="en-US" sz="1200" i="1" dirty="0" smtClean="0"/>
              <a:t>2013</a:t>
            </a:r>
            <a:r>
              <a:rPr lang="en-US" sz="1200" dirty="0" smtClean="0"/>
              <a:t>, </a:t>
            </a:r>
            <a:r>
              <a:rPr lang="en-US" sz="1200" dirty="0"/>
              <a:t>Assessment of groundwater inundation as a consequence of sea-level rise. Nature Climate Science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800600" y="3048000"/>
            <a:ext cx="0" cy="28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181600" y="3058257"/>
            <a:ext cx="0" cy="28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555793" y="3058257"/>
            <a:ext cx="0" cy="28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19600" y="3004200"/>
            <a:ext cx="0" cy="28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879284" y="2995824"/>
            <a:ext cx="0" cy="28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42235" y="2459639"/>
            <a:ext cx="137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recipitation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 rot="5400000">
            <a:off x="5219701" y="2628904"/>
            <a:ext cx="152398" cy="1752600"/>
          </a:xfrm>
          <a:custGeom>
            <a:avLst/>
            <a:gdLst>
              <a:gd name="connsiteX0" fmla="*/ 8477184 w 9457392"/>
              <a:gd name="connsiteY0" fmla="*/ 1402928 h 1520569"/>
              <a:gd name="connsiteX1" fmla="*/ 1128117 w 9457392"/>
              <a:gd name="connsiteY1" fmla="*/ 1335195 h 1520569"/>
              <a:gd name="connsiteX2" fmla="*/ 789451 w 9457392"/>
              <a:gd name="connsiteY2" fmla="*/ 386928 h 1520569"/>
              <a:gd name="connsiteX3" fmla="*/ 8544917 w 9457392"/>
              <a:gd name="connsiteY3" fmla="*/ 48261 h 1520569"/>
              <a:gd name="connsiteX4" fmla="*/ 8477184 w 9457392"/>
              <a:gd name="connsiteY4" fmla="*/ 1402928 h 1520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57392" h="1520569">
                <a:moveTo>
                  <a:pt x="8477184" y="1402928"/>
                </a:moveTo>
                <a:cubicBezTo>
                  <a:pt x="7241051" y="1617417"/>
                  <a:pt x="2409406" y="1504528"/>
                  <a:pt x="1128117" y="1335195"/>
                </a:cubicBezTo>
                <a:cubicBezTo>
                  <a:pt x="-153172" y="1165862"/>
                  <a:pt x="-446682" y="601417"/>
                  <a:pt x="789451" y="386928"/>
                </a:cubicBezTo>
                <a:cubicBezTo>
                  <a:pt x="2025584" y="172439"/>
                  <a:pt x="7260806" y="-115428"/>
                  <a:pt x="8544917" y="48261"/>
                </a:cubicBezTo>
                <a:cubicBezTo>
                  <a:pt x="9829028" y="211950"/>
                  <a:pt x="9713317" y="1188439"/>
                  <a:pt x="8477184" y="140292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51000"/>
                  <a:satMod val="130000"/>
                  <a:alpha val="44000"/>
                </a:schemeClr>
              </a:gs>
              <a:gs pos="80000">
                <a:schemeClr val="accent1">
                  <a:shade val="93000"/>
                  <a:satMod val="130000"/>
                  <a:alpha val="44000"/>
                </a:schemeClr>
              </a:gs>
              <a:gs pos="100000">
                <a:schemeClr val="accent1">
                  <a:shade val="94000"/>
                  <a:satMod val="135000"/>
                  <a:alpha val="44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48530" y="2831068"/>
            <a:ext cx="251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Lack of infiltration space</a:t>
            </a:r>
            <a:endParaRPr lang="en-US" dirty="0"/>
          </a:p>
        </p:txBody>
      </p:sp>
      <p:grpSp>
        <p:nvGrpSpPr>
          <p:cNvPr id="50182" name="Group 50181"/>
          <p:cNvGrpSpPr/>
          <p:nvPr/>
        </p:nvGrpSpPr>
        <p:grpSpPr>
          <a:xfrm>
            <a:off x="1683546" y="3583789"/>
            <a:ext cx="609599" cy="80546"/>
            <a:chOff x="1524000" y="3657823"/>
            <a:chExt cx="838200" cy="75977"/>
          </a:xfrm>
          <a:effectLst/>
        </p:grpSpPr>
        <p:cxnSp>
          <p:nvCxnSpPr>
            <p:cNvPr id="21" name="Straight Connector 20"/>
            <p:cNvCxnSpPr/>
            <p:nvPr/>
          </p:nvCxnSpPr>
          <p:spPr>
            <a:xfrm flipV="1">
              <a:off x="1524000" y="3690452"/>
              <a:ext cx="685800" cy="4334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2209800" y="3657823"/>
              <a:ext cx="152400" cy="3263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198" name="Freeform 50197"/>
          <p:cNvSpPr/>
          <p:nvPr/>
        </p:nvSpPr>
        <p:spPr>
          <a:xfrm>
            <a:off x="1635919" y="3557588"/>
            <a:ext cx="685800" cy="133350"/>
          </a:xfrm>
          <a:custGeom>
            <a:avLst/>
            <a:gdLst>
              <a:gd name="connsiteX0" fmla="*/ 42862 w 685800"/>
              <a:gd name="connsiteY0" fmla="*/ 85725 h 133350"/>
              <a:gd name="connsiteX1" fmla="*/ 0 w 685800"/>
              <a:gd name="connsiteY1" fmla="*/ 133350 h 133350"/>
              <a:gd name="connsiteX2" fmla="*/ 623887 w 685800"/>
              <a:gd name="connsiteY2" fmla="*/ 71437 h 133350"/>
              <a:gd name="connsiteX3" fmla="*/ 685800 w 685800"/>
              <a:gd name="connsiteY3" fmla="*/ 38100 h 133350"/>
              <a:gd name="connsiteX4" fmla="*/ 650081 w 685800"/>
              <a:gd name="connsiteY4" fmla="*/ 0 h 133350"/>
              <a:gd name="connsiteX5" fmla="*/ 42862 w 685800"/>
              <a:gd name="connsiteY5" fmla="*/ 85725 h 13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800" h="133350">
                <a:moveTo>
                  <a:pt x="42862" y="85725"/>
                </a:moveTo>
                <a:lnTo>
                  <a:pt x="0" y="133350"/>
                </a:lnTo>
                <a:lnTo>
                  <a:pt x="623887" y="71437"/>
                </a:lnTo>
                <a:lnTo>
                  <a:pt x="685800" y="38100"/>
                </a:lnTo>
                <a:lnTo>
                  <a:pt x="650081" y="0"/>
                </a:lnTo>
                <a:lnTo>
                  <a:pt x="42862" y="85725"/>
                </a:lnTo>
                <a:close/>
              </a:path>
            </a:pathLst>
          </a:custGeom>
          <a:solidFill>
            <a:srgbClr val="FFF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662221" y="3974866"/>
            <a:ext cx="270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Backflow / lack of drainage</a:t>
            </a:r>
            <a:endParaRPr lang="en-US" dirty="0"/>
          </a:p>
        </p:txBody>
      </p:sp>
      <p:cxnSp>
        <p:nvCxnSpPr>
          <p:cNvPr id="50200" name="Straight Arrow Connector 50199"/>
          <p:cNvCxnSpPr/>
          <p:nvPr/>
        </p:nvCxnSpPr>
        <p:spPr>
          <a:xfrm flipH="1" flipV="1">
            <a:off x="2285999" y="3733800"/>
            <a:ext cx="7146" cy="288588"/>
          </a:xfrm>
          <a:prstGeom prst="straightConnector1">
            <a:avLst/>
          </a:prstGeom>
          <a:ln w="19050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Freeform 63"/>
          <p:cNvSpPr/>
          <p:nvPr/>
        </p:nvSpPr>
        <p:spPr>
          <a:xfrm rot="5400000">
            <a:off x="2503885" y="3317090"/>
            <a:ext cx="97629" cy="533400"/>
          </a:xfrm>
          <a:custGeom>
            <a:avLst/>
            <a:gdLst>
              <a:gd name="connsiteX0" fmla="*/ 8477184 w 9457392"/>
              <a:gd name="connsiteY0" fmla="*/ 1402928 h 1520569"/>
              <a:gd name="connsiteX1" fmla="*/ 1128117 w 9457392"/>
              <a:gd name="connsiteY1" fmla="*/ 1335195 h 1520569"/>
              <a:gd name="connsiteX2" fmla="*/ 789451 w 9457392"/>
              <a:gd name="connsiteY2" fmla="*/ 386928 h 1520569"/>
              <a:gd name="connsiteX3" fmla="*/ 8544917 w 9457392"/>
              <a:gd name="connsiteY3" fmla="*/ 48261 h 1520569"/>
              <a:gd name="connsiteX4" fmla="*/ 8477184 w 9457392"/>
              <a:gd name="connsiteY4" fmla="*/ 1402928 h 1520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57392" h="1520569">
                <a:moveTo>
                  <a:pt x="8477184" y="1402928"/>
                </a:moveTo>
                <a:cubicBezTo>
                  <a:pt x="7241051" y="1617417"/>
                  <a:pt x="2409406" y="1504528"/>
                  <a:pt x="1128117" y="1335195"/>
                </a:cubicBezTo>
                <a:cubicBezTo>
                  <a:pt x="-153172" y="1165862"/>
                  <a:pt x="-446682" y="601417"/>
                  <a:pt x="789451" y="386928"/>
                </a:cubicBezTo>
                <a:cubicBezTo>
                  <a:pt x="2025584" y="172439"/>
                  <a:pt x="7260806" y="-115428"/>
                  <a:pt x="8544917" y="48261"/>
                </a:cubicBezTo>
                <a:cubicBezTo>
                  <a:pt x="9829028" y="211950"/>
                  <a:pt x="9713317" y="1188439"/>
                  <a:pt x="8477184" y="140292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51000"/>
                  <a:satMod val="130000"/>
                  <a:alpha val="44000"/>
                </a:schemeClr>
              </a:gs>
              <a:gs pos="80000">
                <a:schemeClr val="accent1">
                  <a:shade val="93000"/>
                  <a:satMod val="130000"/>
                  <a:alpha val="44000"/>
                </a:schemeClr>
              </a:gs>
              <a:gs pos="100000">
                <a:schemeClr val="accent1">
                  <a:shade val="94000"/>
                  <a:satMod val="135000"/>
                  <a:alpha val="44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590800" y="3059173"/>
            <a:ext cx="0" cy="28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895600" y="2993230"/>
            <a:ext cx="0" cy="28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286000" y="3015373"/>
            <a:ext cx="0" cy="283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45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0375 -0.02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-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18 0.03192 " pathEditMode="relative" ptsTypes="AA"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18 0.03192 " pathEditMode="relative" ptsTypes="AA">
                                      <p:cBhvr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00017 0.0319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9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18 0.03192 " pathEditMode="relative" ptsTypes="AA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18 0.03192 " pathEditMode="relative" ptsTypes="AA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18 0.03192 " pathEditMode="relative" ptsTypes="AA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18 0.03192 " pathEditMode="relative" ptsTypes="AA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18 0.03192 " pathEditMode="relative" ptsTypes="AA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30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 animBg="1"/>
      <p:bldP spid="15" grpId="0"/>
      <p:bldP spid="50198" grpId="0" animBg="1"/>
      <p:bldP spid="55" grpId="0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Modeling Groundwater and Rainfall under higher sea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53340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Model multiple SLR scenarios (up to ~1m)</a:t>
            </a:r>
          </a:p>
          <a:p>
            <a:r>
              <a:rPr lang="en-US" dirty="0" smtClean="0"/>
              <a:t>For each future sea level, model a range of historic rainfall events:</a:t>
            </a:r>
          </a:p>
          <a:p>
            <a:pPr lvl="1"/>
            <a:r>
              <a:rPr lang="en-US" dirty="0" smtClean="0"/>
              <a:t>Mild, Moderate, Extreme</a:t>
            </a:r>
          </a:p>
          <a:p>
            <a:r>
              <a:rPr lang="en-US" dirty="0" smtClean="0"/>
              <a:t>Outcomes:</a:t>
            </a:r>
          </a:p>
          <a:p>
            <a:pPr lvl="1"/>
            <a:r>
              <a:rPr lang="en-US" dirty="0" smtClean="0"/>
              <a:t>Map locations where rainfall events cause flooding</a:t>
            </a:r>
          </a:p>
          <a:p>
            <a:pPr lvl="2"/>
            <a:r>
              <a:rPr lang="en-US" dirty="0" smtClean="0"/>
              <a:t>Identify vulnerable infrastructure</a:t>
            </a:r>
          </a:p>
          <a:p>
            <a:pPr lvl="1"/>
            <a:r>
              <a:rPr lang="en-US" dirty="0" smtClean="0"/>
              <a:t>Investigate flood frequency under higher sea levels</a:t>
            </a:r>
          </a:p>
          <a:p>
            <a:pPr lvl="2"/>
            <a:r>
              <a:rPr lang="en-US" dirty="0" smtClean="0"/>
              <a:t>How will combinations of future SLR &amp; rainfall compare to present-day flood levels? </a:t>
            </a:r>
          </a:p>
          <a:p>
            <a:pPr lvl="2"/>
            <a:r>
              <a:rPr lang="en-US" dirty="0" smtClean="0"/>
              <a:t>Will mild/moderate rainfall events in the future (with SLR) </a:t>
            </a:r>
            <a:r>
              <a:rPr lang="en-US" dirty="0" smtClean="0">
                <a:sym typeface="Symbol"/>
              </a:rPr>
              <a:t> flood levels that are considered extreme today? 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1" descr="http://i1069.photobucket.com/albums/u466/DUpoliticalcartoons6/-1.jpg">
            <a:extLst>
              <a:ext uri="{FF2B5EF4-FFF2-40B4-BE49-F238E27FC236}">
                <a16:creationId xmlns="" xmlns:a16="http://schemas.microsoft.com/office/drawing/2014/main" id="{07EF0BF0-0F00-6544-8AE5-1C39D0BDC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174" y="3429000"/>
            <a:ext cx="3641936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462550"/>
              </p:ext>
            </p:extLst>
          </p:nvPr>
        </p:nvGraphicFramePr>
        <p:xfrm>
          <a:off x="5322052" y="1447800"/>
          <a:ext cx="3745748" cy="2839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4" imgW="2952553" imgH="2238172" progId="Acrobat.Document.11">
                  <p:embed/>
                </p:oleObj>
              </mc:Choice>
              <mc:Fallback>
                <p:oleObj name="Acrobat Document" r:id="rId4" imgW="2952553" imgH="2238172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22052" y="1447800"/>
                        <a:ext cx="3745748" cy="28395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142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6938</TotalTime>
  <Words>200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Acrobat Document</vt:lpstr>
      <vt:lpstr>PowerPoint Presentation</vt:lpstr>
      <vt:lpstr>Precipitation &amp; SLR</vt:lpstr>
      <vt:lpstr>PowerPoint Presentation</vt:lpstr>
      <vt:lpstr>Modeling Groundwater and Rainfall under higher sea levels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tranders</dc:creator>
  <cp:lastModifiedBy>tranders</cp:lastModifiedBy>
  <cp:revision>30</cp:revision>
  <dcterms:created xsi:type="dcterms:W3CDTF">2019-04-19T05:54:33Z</dcterms:created>
  <dcterms:modified xsi:type="dcterms:W3CDTF">2019-04-24T01:38:57Z</dcterms:modified>
</cp:coreProperties>
</file>